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489" r:id="rId32"/>
    <p:sldId id="455" r:id="rId33"/>
    <p:sldId id="488" r:id="rId34"/>
    <p:sldId id="267" r:id="rId35"/>
    <p:sldId id="275" r:id="rId36"/>
    <p:sldId id="26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470" autoAdjust="0"/>
  </p:normalViewPr>
  <p:slideViewPr>
    <p:cSldViewPr snapToGrid="0">
      <p:cViewPr varScale="1">
        <p:scale>
          <a:sx n="141" d="100"/>
          <a:sy n="141" d="100"/>
        </p:scale>
        <p:origin x="3489" y="92"/>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22.06.2018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a:t>
            </a:r>
            <a:r>
              <a:rPr lang="en-US"/>
              <a:t>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r>
              <a:rPr lang="en-US" dirty="0"/>
              <a:t> (ship it and overflow the database connection pool)</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for animation</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 team lead, who originally built the abstraction did not really have time to maintain the things</a:t>
            </a:r>
          </a:p>
          <a:p>
            <a:r>
              <a:rPr lang="en-US" dirty="0"/>
              <a:t>So the team extended it under pressure</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22.06.2018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22.06.2018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22.06.2018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22.06.2018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spTree>
    <p:extLst>
      <p:ext uri="{BB962C8B-B14F-4D97-AF65-F5344CB8AC3E}">
        <p14:creationId xmlns:p14="http://schemas.microsoft.com/office/powerpoint/2010/main" val="14490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xit" presetSubtype="0" fill="hold" grpId="0" nodeType="with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par>
                                <p:cTn id="15" presetID="25" presetClass="exit" presetSubtype="0" fill="hold" grpId="0" nodeType="withEffect">
                                  <p:stCondLst>
                                    <p:cond delay="0"/>
                                  </p:stCondLst>
                                  <p:childTnLst>
                                    <p:animEffect transition="out" filter="fade">
                                      <p:cBhvr>
                                        <p:cTn id="16" dur="1000" accel="50000">
                                          <p:stCondLst>
                                            <p:cond delay="0"/>
                                          </p:stCondLst>
                                        </p:cTn>
                                        <p:tgtEl>
                                          <p:spTgt spid="4"/>
                                        </p:tgtEl>
                                      </p:cBhvr>
                                    </p:animEffect>
                                    <p:anim calcmode="lin" valueType="num">
                                      <p:cBhvr>
                                        <p:cTn id="1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20" dur="1000"/>
                                        <p:tgtEl>
                                          <p:spTgt spid="4"/>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4"/>
                                        </p:tgtEl>
                                        <p:attrNameLst>
                                          <p:attrName>style.rotation</p:attrName>
                                        </p:attrNameLst>
                                      </p:cBhvr>
                                      <p:tavLst>
                                        <p:tav tm="0">
                                          <p:val>
                                            <p:fltVal val="0"/>
                                          </p:val>
                                        </p:tav>
                                        <p:tav tm="100000">
                                          <p:val>
                                            <p:fltVal val="-90"/>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5" presetClass="exit" presetSubtype="0" fill="hold" grpId="0" nodeType="clickEffect">
                                  <p:stCondLst>
                                    <p:cond delay="0"/>
                                  </p:stCondLst>
                                  <p:childTnLst>
                                    <p:animEffect transition="out" filter="fade">
                                      <p:cBhvr>
                                        <p:cTn id="28" dur="1000" accel="50000">
                                          <p:stCondLst>
                                            <p:cond delay="0"/>
                                          </p:stCondLst>
                                        </p:cTn>
                                        <p:tgtEl>
                                          <p:spTgt spid="5"/>
                                        </p:tgtEl>
                                      </p:cBhvr>
                                    </p:animEffect>
                                    <p:anim calcmode="lin" valueType="num">
                                      <p:cBhvr>
                                        <p:cTn id="29"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2" dur="1000"/>
                                        <p:tgtEl>
                                          <p:spTgt spid="5"/>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5"/>
                                        </p:tgtEl>
                                        <p:attrNameLst>
                                          <p:attrName>style.rotation</p:attrName>
                                        </p:attrNameLst>
                                      </p:cBhvr>
                                      <p:tavLst>
                                        <p:tav tm="0">
                                          <p:val>
                                            <p:fltVal val="0"/>
                                          </p:val>
                                        </p:tav>
                                        <p:tav tm="100000">
                                          <p:val>
                                            <p:fltVal val="-90"/>
                                          </p:val>
                                        </p:tav>
                                      </p:tavLst>
                                    </p:anim>
                                    <p:set>
                                      <p:cBhvr>
                                        <p:cTn id="36" dur="1" fill="hold">
                                          <p:stCondLst>
                                            <p:cond delay="999"/>
                                          </p:stCondLst>
                                        </p:cTn>
                                        <p:tgtEl>
                                          <p:spTgt spid="5"/>
                                        </p:tgtEl>
                                        <p:attrNameLst>
                                          <p:attrName>style.visibility</p:attrName>
                                        </p:attrNameLst>
                                      </p:cBhvr>
                                      <p:to>
                                        <p:strVal val="hidden"/>
                                      </p:to>
                                    </p:set>
                                  </p:childTnLst>
                                </p:cTn>
                              </p:par>
                              <p:par>
                                <p:cTn id="37" presetID="25" presetClass="exit" presetSubtype="0" fill="hold" grpId="0" nodeType="withEffect">
                                  <p:stCondLst>
                                    <p:cond delay="0"/>
                                  </p:stCondLst>
                                  <p:childTnLst>
                                    <p:animEffect transition="out" filter="fade">
                                      <p:cBhvr>
                                        <p:cTn id="38" dur="1000" accel="50000">
                                          <p:stCondLst>
                                            <p:cond delay="0"/>
                                          </p:stCondLst>
                                        </p:cTn>
                                        <p:tgtEl>
                                          <p:spTgt spid="6"/>
                                        </p:tgtEl>
                                      </p:cBhvr>
                                    </p:animEffect>
                                    <p:anim calcmode="lin" valueType="num">
                                      <p:cBhvr>
                                        <p:cTn id="3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2" dur="1000"/>
                                        <p:tgtEl>
                                          <p:spTgt spid="6"/>
                                        </p:tgtEl>
                                        <p:attrNameLst>
                                          <p:attrName>ppt_h</p:attrName>
                                        </p:attrNameLst>
                                      </p:cBhvr>
                                      <p:tavLst>
                                        <p:tav tm="0">
                                          <p:val>
                                            <p:strVal val="ppt_h"/>
                                          </p:val>
                                        </p:tav>
                                        <p:tav tm="100000">
                                          <p:val>
                                            <p:strVal val="ppt_h"/>
                                          </p:val>
                                        </p:tav>
                                      </p:tavLst>
                                    </p:anim>
                                    <p:anim calcmode="lin" valueType="num">
                                      <p:cBhvr>
                                        <p:cTn id="4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5" dur="500" accel="50000">
                                          <p:stCondLst>
                                            <p:cond delay="500"/>
                                          </p:stCondLst>
                                        </p:cTn>
                                        <p:tgtEl>
                                          <p:spTgt spid="6"/>
                                        </p:tgtEl>
                                        <p:attrNameLst>
                                          <p:attrName>style.rotation</p:attrName>
                                        </p:attrNameLst>
                                      </p:cBhvr>
                                      <p:tavLst>
                                        <p:tav tm="0">
                                          <p:val>
                                            <p:fltVal val="0"/>
                                          </p:val>
                                        </p:tav>
                                        <p:tav tm="100000">
                                          <p:val>
                                            <p:fltVal val="-90"/>
                                          </p:val>
                                        </p:tav>
                                      </p:tavLst>
                                    </p:anim>
                                    <p:set>
                                      <p:cBhvr>
                                        <p:cTn id="46" dur="1" fill="hold">
                                          <p:stCondLst>
                                            <p:cond delay="999"/>
                                          </p:stCondLst>
                                        </p:cTn>
                                        <p:tgtEl>
                                          <p:spTgt spid="6"/>
                                        </p:tgtEl>
                                        <p:attrNameLst>
                                          <p:attrName>style.visibility</p:attrName>
                                        </p:attrNameLst>
                                      </p:cBhvr>
                                      <p:to>
                                        <p:strVal val="hidden"/>
                                      </p:to>
                                    </p:set>
                                  </p:childTnLst>
                                </p:cTn>
                              </p:par>
                              <p:par>
                                <p:cTn id="47" presetID="25" presetClass="exit" presetSubtype="0" fill="hold" grpId="0" nodeType="withEffect">
                                  <p:stCondLst>
                                    <p:cond delay="0"/>
                                  </p:stCondLst>
                                  <p:childTnLst>
                                    <p:animEffect transition="out" filter="fade">
                                      <p:cBhvr>
                                        <p:cTn id="48" dur="1000" accel="50000">
                                          <p:stCondLst>
                                            <p:cond delay="0"/>
                                          </p:stCondLst>
                                        </p:cTn>
                                        <p:tgtEl>
                                          <p:spTgt spid="7"/>
                                        </p:tgtEl>
                                      </p:cBhvr>
                                    </p:animEffect>
                                    <p:anim calcmode="lin" valueType="num">
                                      <p:cBhvr>
                                        <p:cTn id="49"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7"/>
                                        </p:tgtEl>
                                        <p:attrNameLst>
                                          <p:attrName>style.rotation</p:attrName>
                                        </p:attrNameLst>
                                      </p:cBhvr>
                                      <p:tavLst>
                                        <p:tav tm="0">
                                          <p:val>
                                            <p:fltVal val="0"/>
                                          </p:val>
                                        </p:tav>
                                        <p:tav tm="100000">
                                          <p:val>
                                            <p:fltVal val="-90"/>
                                          </p:val>
                                        </p:tav>
                                      </p:tavLst>
                                    </p:anim>
                                    <p:set>
                                      <p:cBhvr>
                                        <p:cTn id="56" dur="1" fill="hold">
                                          <p:stCondLst>
                                            <p:cond delay="999"/>
                                          </p:stCondLst>
                                        </p:cTn>
                                        <p:tgtEl>
                                          <p:spTgt spid="7"/>
                                        </p:tgtEl>
                                        <p:attrNameLst>
                                          <p:attrName>style.visibility</p:attrName>
                                        </p:attrNameLst>
                                      </p:cBhvr>
                                      <p:to>
                                        <p:strVal val="hidden"/>
                                      </p:to>
                                    </p:set>
                                  </p:childTnLst>
                                </p:cTn>
                              </p:par>
                              <p:par>
                                <p:cTn id="57" presetID="25" presetClass="exit" presetSubtype="0" fill="hold" grpId="0" nodeType="withEffect">
                                  <p:stCondLst>
                                    <p:cond delay="0"/>
                                  </p:stCondLst>
                                  <p:childTnLst>
                                    <p:animEffect transition="out" filter="fade">
                                      <p:cBhvr>
                                        <p:cTn id="58" dur="1000" accel="50000">
                                          <p:stCondLst>
                                            <p:cond delay="0"/>
                                          </p:stCondLst>
                                        </p:cTn>
                                        <p:tgtEl>
                                          <p:spTgt spid="8"/>
                                        </p:tgtEl>
                                      </p:cBhvr>
                                    </p:animEffect>
                                    <p:anim calcmode="lin" valueType="num">
                                      <p:cBhvr>
                                        <p:cTn id="59"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62" dur="1000"/>
                                        <p:tgtEl>
                                          <p:spTgt spid="8"/>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8"/>
                                        </p:tgtEl>
                                        <p:attrNameLst>
                                          <p:attrName>style.rotation</p:attrName>
                                        </p:attrNameLst>
                                      </p:cBhvr>
                                      <p:tavLst>
                                        <p:tav tm="0">
                                          <p:val>
                                            <p:fltVal val="0"/>
                                          </p:val>
                                        </p:tav>
                                        <p:tav tm="100000">
                                          <p:val>
                                            <p:fltVal val="-90"/>
                                          </p:val>
                                        </p:tav>
                                      </p:tavLst>
                                    </p:anim>
                                    <p:set>
                                      <p:cBhvr>
                                        <p:cTn id="66" dur="1" fill="hold">
                                          <p:stCondLst>
                                            <p:cond delay="999"/>
                                          </p:stCondLst>
                                        </p:cTn>
                                        <p:tgtEl>
                                          <p:spTgt spid="8"/>
                                        </p:tgtEl>
                                        <p:attrNameLst>
                                          <p:attrName>style.visibility</p:attrName>
                                        </p:attrNameLst>
                                      </p:cBhvr>
                                      <p:to>
                                        <p:strVal val="hidden"/>
                                      </p:to>
                                    </p:set>
                                  </p:childTnLst>
                                </p:cTn>
                              </p:par>
                              <p:par>
                                <p:cTn id="67" presetID="25" presetClass="exit" presetSubtype="0" fill="hold" nodeType="withEffect">
                                  <p:stCondLst>
                                    <p:cond delay="0"/>
                                  </p:stCondLst>
                                  <p:childTnLst>
                                    <p:animEffect transition="out" filter="fade">
                                      <p:cBhvr>
                                        <p:cTn id="68" dur="1000" accel="50000">
                                          <p:stCondLst>
                                            <p:cond delay="0"/>
                                          </p:stCondLst>
                                        </p:cTn>
                                        <p:tgtEl>
                                          <p:spTgt spid="11"/>
                                        </p:tgtEl>
                                      </p:cBhvr>
                                    </p:animEffect>
                                    <p:anim calcmode="lin" valueType="num">
                                      <p:cBhvr>
                                        <p:cTn id="69"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72" dur="1000"/>
                                        <p:tgtEl>
                                          <p:spTgt spid="11"/>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11"/>
                                        </p:tgtEl>
                                        <p:attrNameLst>
                                          <p:attrName>style.rotation</p:attrName>
                                        </p:attrNameLst>
                                      </p:cBhvr>
                                      <p:tavLst>
                                        <p:tav tm="0">
                                          <p:val>
                                            <p:fltVal val="0"/>
                                          </p:val>
                                        </p:tav>
                                        <p:tav tm="100000">
                                          <p:val>
                                            <p:fltVal val="-90"/>
                                          </p:val>
                                        </p:tav>
                                      </p:tavLst>
                                    </p:anim>
                                    <p:set>
                                      <p:cBhvr>
                                        <p:cTn id="76" dur="1" fill="hold">
                                          <p:stCondLst>
                                            <p:cond delay="999"/>
                                          </p:stCondLst>
                                        </p:cTn>
                                        <p:tgtEl>
                                          <p:spTgt spid="11"/>
                                        </p:tgtEl>
                                        <p:attrNameLst>
                                          <p:attrName>style.visibility</p:attrName>
                                        </p:attrNameLst>
                                      </p:cBhvr>
                                      <p:to>
                                        <p:strVal val="hidden"/>
                                      </p:to>
                                    </p:set>
                                  </p:childTnLst>
                                </p:cTn>
                              </p:par>
                              <p:par>
                                <p:cTn id="77" presetID="25" presetClass="exit" presetSubtype="0" fill="hold" nodeType="withEffect">
                                  <p:stCondLst>
                                    <p:cond delay="0"/>
                                  </p:stCondLst>
                                  <p:childTnLst>
                                    <p:animEffect transition="out" filter="fade">
                                      <p:cBhvr>
                                        <p:cTn id="78" dur="1000" accel="50000">
                                          <p:stCondLst>
                                            <p:cond delay="0"/>
                                          </p:stCondLst>
                                        </p:cTn>
                                        <p:tgtEl>
                                          <p:spTgt spid="14"/>
                                        </p:tgtEl>
                                      </p:cBhvr>
                                    </p:animEffect>
                                    <p:anim calcmode="lin" valueType="num">
                                      <p:cBhvr>
                                        <p:cTn id="79"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82" dur="1000"/>
                                        <p:tgtEl>
                                          <p:spTgt spid="1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4"/>
                                        </p:tgtEl>
                                        <p:attrNameLst>
                                          <p:attrName>style.rotation</p:attrName>
                                        </p:attrNameLst>
                                      </p:cBhvr>
                                      <p:tavLst>
                                        <p:tav tm="0">
                                          <p:val>
                                            <p:fltVal val="0"/>
                                          </p:val>
                                        </p:tav>
                                        <p:tav tm="100000">
                                          <p:val>
                                            <p:fltVal val="-90"/>
                                          </p:val>
                                        </p:tav>
                                      </p:tavLst>
                                    </p:anim>
                                    <p:set>
                                      <p:cBhvr>
                                        <p:cTn id="86" dur="1" fill="hold">
                                          <p:stCondLst>
                                            <p:cond delay="999"/>
                                          </p:stCondLst>
                                        </p:cTn>
                                        <p:tgtEl>
                                          <p:spTgt spid="14"/>
                                        </p:tgtEl>
                                        <p:attrNameLst>
                                          <p:attrName>style.visibility</p:attrName>
                                        </p:attrNameLst>
                                      </p:cBhvr>
                                      <p:to>
                                        <p:strVal val="hidden"/>
                                      </p:to>
                                    </p:set>
                                  </p:childTnLst>
                                </p:cTn>
                              </p:par>
                              <p:par>
                                <p:cTn id="87" presetID="25" presetClass="exit" presetSubtype="0" fill="hold" grpId="0" nodeType="withEffect">
                                  <p:stCondLst>
                                    <p:cond delay="0"/>
                                  </p:stCondLst>
                                  <p:childTnLst>
                                    <p:animEffect transition="out" filter="fade">
                                      <p:cBhvr>
                                        <p:cTn id="88" dur="1000" accel="50000">
                                          <p:stCondLst>
                                            <p:cond delay="0"/>
                                          </p:stCondLst>
                                        </p:cTn>
                                        <p:tgtEl>
                                          <p:spTgt spid="17"/>
                                        </p:tgtEl>
                                      </p:cBhvr>
                                    </p:animEffect>
                                    <p:anim calcmode="lin" valueType="num">
                                      <p:cBhvr>
                                        <p:cTn id="8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92" dur="1000"/>
                                        <p:tgtEl>
                                          <p:spTgt spid="17"/>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17"/>
                                        </p:tgtEl>
                                        <p:attrNameLst>
                                          <p:attrName>style.rotation</p:attrName>
                                        </p:attrNameLst>
                                      </p:cBhvr>
                                      <p:tavLst>
                                        <p:tav tm="0">
                                          <p:val>
                                            <p:fltVal val="0"/>
                                          </p:val>
                                        </p:tav>
                                        <p:tav tm="100000">
                                          <p:val>
                                            <p:fltVal val="-90"/>
                                          </p:val>
                                        </p:tav>
                                      </p:tavLst>
                                    </p:anim>
                                    <p:set>
                                      <p:cBhvr>
                                        <p:cTn id="96" dur="1" fill="hold">
                                          <p:stCondLst>
                                            <p:cond delay="999"/>
                                          </p:stCondLst>
                                        </p:cTn>
                                        <p:tgtEl>
                                          <p:spTgt spid="17"/>
                                        </p:tgtEl>
                                        <p:attrNameLst>
                                          <p:attrName>style.visibility</p:attrName>
                                        </p:attrNameLst>
                                      </p:cBhvr>
                                      <p:to>
                                        <p:strVal val="hidden"/>
                                      </p:to>
                                    </p:set>
                                  </p:childTnLst>
                                </p:cTn>
                              </p:par>
                              <p:par>
                                <p:cTn id="97" presetID="25" presetClass="exit" presetSubtype="0" fill="hold" nodeType="withEffect">
                                  <p:stCondLst>
                                    <p:cond delay="0"/>
                                  </p:stCondLst>
                                  <p:childTnLst>
                                    <p:animEffect transition="out" filter="fade">
                                      <p:cBhvr>
                                        <p:cTn id="98" dur="1000" accel="50000">
                                          <p:stCondLst>
                                            <p:cond delay="0"/>
                                          </p:stCondLst>
                                        </p:cTn>
                                        <p:tgtEl>
                                          <p:spTgt spid="20"/>
                                        </p:tgtEl>
                                      </p:cBhvr>
                                    </p:animEffect>
                                    <p:anim calcmode="lin" valueType="num">
                                      <p:cBhvr>
                                        <p:cTn id="99"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00"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01"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02" dur="1000"/>
                                        <p:tgtEl>
                                          <p:spTgt spid="20"/>
                                        </p:tgtEl>
                                        <p:attrNameLst>
                                          <p:attrName>ppt_h</p:attrName>
                                        </p:attrNameLst>
                                      </p:cBhvr>
                                      <p:tavLst>
                                        <p:tav tm="0">
                                          <p:val>
                                            <p:strVal val="ppt_h"/>
                                          </p:val>
                                        </p:tav>
                                        <p:tav tm="100000">
                                          <p:val>
                                            <p:strVal val="ppt_h"/>
                                          </p:val>
                                        </p:tav>
                                      </p:tavLst>
                                    </p:anim>
                                    <p:anim calcmode="lin" valueType="num">
                                      <p:cBhvr>
                                        <p:cTn id="103"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04"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05" dur="500" accel="50000">
                                          <p:stCondLst>
                                            <p:cond delay="500"/>
                                          </p:stCondLst>
                                        </p:cTn>
                                        <p:tgtEl>
                                          <p:spTgt spid="20"/>
                                        </p:tgtEl>
                                        <p:attrNameLst>
                                          <p:attrName>style.rotation</p:attrName>
                                        </p:attrNameLst>
                                      </p:cBhvr>
                                      <p:tavLst>
                                        <p:tav tm="0">
                                          <p:val>
                                            <p:fltVal val="0"/>
                                          </p:val>
                                        </p:tav>
                                        <p:tav tm="100000">
                                          <p:val>
                                            <p:fltVal val="-90"/>
                                          </p:val>
                                        </p:tav>
                                      </p:tavLst>
                                    </p:anim>
                                    <p:set>
                                      <p:cBhvr>
                                        <p:cTn id="106" dur="1" fill="hold">
                                          <p:stCondLst>
                                            <p:cond delay="999"/>
                                          </p:stCondLst>
                                        </p:cTn>
                                        <p:tgtEl>
                                          <p:spTgt spid="20"/>
                                        </p:tgtEl>
                                        <p:attrNameLst>
                                          <p:attrName>style.visibility</p:attrName>
                                        </p:attrNameLst>
                                      </p:cBhvr>
                                      <p:to>
                                        <p:strVal val="hidden"/>
                                      </p:to>
                                    </p:set>
                                  </p:childTnLst>
                                </p:cTn>
                              </p:par>
                              <p:par>
                                <p:cTn id="107" presetID="25" presetClass="exit" presetSubtype="0" fill="hold" nodeType="withEffect">
                                  <p:stCondLst>
                                    <p:cond delay="0"/>
                                  </p:stCondLst>
                                  <p:childTnLst>
                                    <p:animEffect transition="out" filter="fade">
                                      <p:cBhvr>
                                        <p:cTn id="108" dur="1000" accel="50000">
                                          <p:stCondLst>
                                            <p:cond delay="0"/>
                                          </p:stCondLst>
                                        </p:cTn>
                                        <p:tgtEl>
                                          <p:spTgt spid="25"/>
                                        </p:tgtEl>
                                      </p:cBhvr>
                                    </p:animEffect>
                                    <p:anim calcmode="lin" valueType="num">
                                      <p:cBhvr>
                                        <p:cTn id="109"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10"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11"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12" dur="1000"/>
                                        <p:tgtEl>
                                          <p:spTgt spid="25"/>
                                        </p:tgtEl>
                                        <p:attrNameLst>
                                          <p:attrName>ppt_h</p:attrName>
                                        </p:attrNameLst>
                                      </p:cBhvr>
                                      <p:tavLst>
                                        <p:tav tm="0">
                                          <p:val>
                                            <p:strVal val="ppt_h"/>
                                          </p:val>
                                        </p:tav>
                                        <p:tav tm="100000">
                                          <p:val>
                                            <p:strVal val="ppt_h"/>
                                          </p:val>
                                        </p:tav>
                                      </p:tavLst>
                                    </p:anim>
                                    <p:anim calcmode="lin" valueType="num">
                                      <p:cBhvr>
                                        <p:cTn id="113"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14"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15" dur="500" accel="50000">
                                          <p:stCondLst>
                                            <p:cond delay="500"/>
                                          </p:stCondLst>
                                        </p:cTn>
                                        <p:tgtEl>
                                          <p:spTgt spid="25"/>
                                        </p:tgtEl>
                                        <p:attrNameLst>
                                          <p:attrName>style.rotation</p:attrName>
                                        </p:attrNameLst>
                                      </p:cBhvr>
                                      <p:tavLst>
                                        <p:tav tm="0">
                                          <p:val>
                                            <p:fltVal val="0"/>
                                          </p:val>
                                        </p:tav>
                                        <p:tav tm="100000">
                                          <p:val>
                                            <p:fltVal val="-90"/>
                                          </p:val>
                                        </p:tav>
                                      </p:tavLst>
                                    </p:anim>
                                    <p:set>
                                      <p:cBhvr>
                                        <p:cTn id="116" dur="1" fill="hold">
                                          <p:stCondLst>
                                            <p:cond delay="999"/>
                                          </p:stCondLst>
                                        </p:cTn>
                                        <p:tgtEl>
                                          <p:spTgt spid="25"/>
                                        </p:tgtEl>
                                        <p:attrNameLst>
                                          <p:attrName>style.visibility</p:attrName>
                                        </p:attrNameLst>
                                      </p:cBhvr>
                                      <p:to>
                                        <p:strVal val="hidden"/>
                                      </p:to>
                                    </p:set>
                                  </p:childTnLst>
                                </p:cTn>
                              </p:par>
                              <p:par>
                                <p:cTn id="117" presetID="25" presetClass="exit" presetSubtype="0" fill="hold" nodeType="withEffect">
                                  <p:stCondLst>
                                    <p:cond delay="0"/>
                                  </p:stCondLst>
                                  <p:childTnLst>
                                    <p:animEffect transition="out" filter="fade">
                                      <p:cBhvr>
                                        <p:cTn id="118" dur="1000" accel="50000">
                                          <p:stCondLst>
                                            <p:cond delay="0"/>
                                          </p:stCondLst>
                                        </p:cTn>
                                        <p:tgtEl>
                                          <p:spTgt spid="30"/>
                                        </p:tgtEl>
                                      </p:cBhvr>
                                    </p:animEffect>
                                    <p:anim calcmode="lin" valueType="num">
                                      <p:cBhvr>
                                        <p:cTn id="119" dur="500" accel="50000">
                                          <p:stCondLst>
                                            <p:cond delay="0"/>
                                          </p:stCondLst>
                                        </p:cTn>
                                        <p:tgtEl>
                                          <p:spTgt spid="30"/>
                                        </p:tgtEl>
                                        <p:attrNameLst>
                                          <p:attrName>ppt_y</p:attrName>
                                        </p:attrNameLst>
                                      </p:cBhvr>
                                      <p:tavLst>
                                        <p:tav tm="0">
                                          <p:val>
                                            <p:strVal val="ppt_y"/>
                                          </p:val>
                                        </p:tav>
                                        <p:tav tm="100000">
                                          <p:val>
                                            <p:strVal val="ppt_y+.1"/>
                                          </p:val>
                                        </p:tav>
                                      </p:tavLst>
                                    </p:anim>
                                    <p:anim calcmode="lin" valueType="num">
                                      <p:cBhvr>
                                        <p:cTn id="120" dur="500" decel="50000">
                                          <p:stCondLst>
                                            <p:cond delay="500"/>
                                          </p:stCondLst>
                                        </p:cTn>
                                        <p:tgtEl>
                                          <p:spTgt spid="30"/>
                                        </p:tgtEl>
                                        <p:attrNameLst>
                                          <p:attrName>ppt_y</p:attrName>
                                        </p:attrNameLst>
                                      </p:cBhvr>
                                      <p:tavLst>
                                        <p:tav tm="0">
                                          <p:val>
                                            <p:strVal val="ppt_y"/>
                                          </p:val>
                                        </p:tav>
                                        <p:tav tm="100000">
                                          <p:val>
                                            <p:strVal val="ppt_y-.1"/>
                                          </p:val>
                                        </p:tav>
                                      </p:tavLst>
                                    </p:anim>
                                    <p:anim calcmode="lin" valueType="num">
                                      <p:cBhvr>
                                        <p:cTn id="121" dur="500" accel="50000">
                                          <p:stCondLst>
                                            <p:cond delay="500"/>
                                          </p:stCondLst>
                                        </p:cTn>
                                        <p:tgtEl>
                                          <p:spTgt spid="30"/>
                                        </p:tgtEl>
                                        <p:attrNameLst>
                                          <p:attrName>ppt_x</p:attrName>
                                        </p:attrNameLst>
                                      </p:cBhvr>
                                      <p:tavLst>
                                        <p:tav tm="0">
                                          <p:val>
                                            <p:strVal val="ppt_x"/>
                                          </p:val>
                                        </p:tav>
                                        <p:tav tm="100000">
                                          <p:val>
                                            <p:strVal val="ppt_x+.4"/>
                                          </p:val>
                                        </p:tav>
                                      </p:tavLst>
                                    </p:anim>
                                    <p:anim calcmode="lin" valueType="num">
                                      <p:cBhvr>
                                        <p:cTn id="122" dur="1000"/>
                                        <p:tgtEl>
                                          <p:spTgt spid="30"/>
                                        </p:tgtEl>
                                        <p:attrNameLst>
                                          <p:attrName>ppt_h</p:attrName>
                                        </p:attrNameLst>
                                      </p:cBhvr>
                                      <p:tavLst>
                                        <p:tav tm="0">
                                          <p:val>
                                            <p:strVal val="ppt_h"/>
                                          </p:val>
                                        </p:tav>
                                        <p:tav tm="100000">
                                          <p:val>
                                            <p:strVal val="ppt_h"/>
                                          </p:val>
                                        </p:tav>
                                      </p:tavLst>
                                    </p:anim>
                                    <p:anim calcmode="lin" valueType="num">
                                      <p:cBhvr>
                                        <p:cTn id="123" dur="500" accel="50000">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24" dur="500" decel="50000">
                                          <p:stCondLst>
                                            <p:cond delay="500"/>
                                          </p:stCondLst>
                                        </p:cTn>
                                        <p:tgtEl>
                                          <p:spTgt spid="30"/>
                                        </p:tgtEl>
                                        <p:attrNameLst>
                                          <p:attrName>ppt_w</p:attrName>
                                        </p:attrNameLst>
                                      </p:cBhvr>
                                      <p:tavLst>
                                        <p:tav tm="0">
                                          <p:val>
                                            <p:strVal val="ppt_w"/>
                                          </p:val>
                                        </p:tav>
                                        <p:tav tm="100000">
                                          <p:val>
                                            <p:strVal val="ppt_w/.05"/>
                                          </p:val>
                                        </p:tav>
                                      </p:tavLst>
                                    </p:anim>
                                    <p:anim calcmode="lin" valueType="num">
                                      <p:cBhvr>
                                        <p:cTn id="125" dur="500" accel="50000">
                                          <p:stCondLst>
                                            <p:cond delay="500"/>
                                          </p:stCondLst>
                                        </p:cTn>
                                        <p:tgtEl>
                                          <p:spTgt spid="30"/>
                                        </p:tgtEl>
                                        <p:attrNameLst>
                                          <p:attrName>style.rotation</p:attrName>
                                        </p:attrNameLst>
                                      </p:cBhvr>
                                      <p:tavLst>
                                        <p:tav tm="0">
                                          <p:val>
                                            <p:fltVal val="0"/>
                                          </p:val>
                                        </p:tav>
                                        <p:tav tm="100000">
                                          <p:val>
                                            <p:fltVal val="-90"/>
                                          </p:val>
                                        </p:tav>
                                      </p:tavLst>
                                    </p:anim>
                                    <p:set>
                                      <p:cBhvr>
                                        <p:cTn id="126"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5246949"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a:solidFill>
                  <a:schemeClr val="accent4"/>
                </a:solidFill>
                <a:latin typeface="Yanone Kaffeesatz Regular" panose="02000000000000000000" pitchFamily="2" charset="0"/>
              </a:rPr>
              <a:t>real-time-</a:t>
            </a:r>
            <a:r>
              <a:rPr lang="de-CH" sz="3600" dirty="0" err="1">
                <a:solidFill>
                  <a:schemeClr val="accent4"/>
                </a:solidFill>
                <a:latin typeface="Yanone Kaffeesatz Regular" panose="02000000000000000000" pitchFamily="2" charset="0"/>
              </a:rPr>
              <a:t>monitoring</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2097</Words>
  <Application>Microsoft Office PowerPoint</Application>
  <PresentationFormat>Breitbild</PresentationFormat>
  <Paragraphs>263</Paragraphs>
  <Slides>37</Slides>
  <Notes>31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37</vt:i4>
      </vt:variant>
    </vt:vector>
  </HeadingPairs>
  <TitlesOfParts>
    <vt:vector size="42" baseType="lpstr">
      <vt:lpstr>Arial</vt:lpstr>
      <vt:lpstr>Calibri</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433</cp:revision>
  <dcterms:created xsi:type="dcterms:W3CDTF">2016-02-22T14:00:45Z</dcterms:created>
  <dcterms:modified xsi:type="dcterms:W3CDTF">2018-06-22T15:45:58Z</dcterms:modified>
</cp:coreProperties>
</file>